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3"/>
  </p:sldMasterIdLst>
  <p:notesMasterIdLst>
    <p:notesMasterId r:id="rId19"/>
  </p:notesMasterIdLst>
  <p:handoutMasterIdLst>
    <p:handoutMasterId r:id="rId20"/>
  </p:handoutMasterIdLst>
  <p:sldIdLst>
    <p:sldId id="289" r:id="rId4"/>
    <p:sldId id="290" r:id="rId5"/>
    <p:sldId id="303" r:id="rId6"/>
    <p:sldId id="310" r:id="rId7"/>
    <p:sldId id="304" r:id="rId8"/>
    <p:sldId id="305" r:id="rId9"/>
    <p:sldId id="316" r:id="rId10"/>
    <p:sldId id="309" r:id="rId11"/>
    <p:sldId id="306" r:id="rId12"/>
    <p:sldId id="312" r:id="rId13"/>
    <p:sldId id="307" r:id="rId14"/>
    <p:sldId id="313" r:id="rId15"/>
    <p:sldId id="308" r:id="rId16"/>
    <p:sldId id="314" r:id="rId17"/>
    <p:sldId id="315" r:id="rId18"/>
  </p:sldIdLst>
  <p:sldSz cx="12192000" cy="68580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5" autoAdjust="0"/>
    <p:restoredTop sz="94634" autoAdjust="0"/>
  </p:normalViewPr>
  <p:slideViewPr>
    <p:cSldViewPr snapToGrid="0">
      <p:cViewPr varScale="1">
        <p:scale>
          <a:sx n="98" d="100"/>
          <a:sy n="98" d="100"/>
        </p:scale>
        <p:origin x="65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 dirty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 dirty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 dirty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65EA20AB-462E-48F1-9636-820F43AD4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5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 dirty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 dirty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 dirty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4B3AEA2A-80CF-4EBF-A9E0-600124F3F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29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80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80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80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80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E2C5D95-3235-43F1-A094-D8863AD0DA38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4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AEA2A-80CF-4EBF-A9E0-600124F3FA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4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3338" y="6418263"/>
            <a:ext cx="4270375" cy="463550"/>
            <a:chOff x="25277" y="6418446"/>
            <a:chExt cx="3202090" cy="46344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5277" y="6420223"/>
              <a:ext cx="1401712" cy="461665"/>
              <a:chOff x="180446" y="6396335"/>
              <a:chExt cx="1401712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66134" y="6396145"/>
                <a:ext cx="1116565" cy="46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r>
                  <a:rPr lang="en-US" dirty="0" smtClean="0">
                    <a:latin typeface="Arial"/>
                    <a:cs typeface="Arial"/>
                  </a:rPr>
                  <a:t>@IITSEC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pic>
            <p:nvPicPr>
              <p:cNvPr id="10" name="Picture 18" descr="twitterlogosma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446" y="6463594"/>
                <a:ext cx="357753" cy="289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552672" y="6418446"/>
              <a:ext cx="1674695" cy="461665"/>
              <a:chOff x="1820513" y="6459130"/>
              <a:chExt cx="1674695" cy="461665"/>
            </a:xfrm>
          </p:grpSpPr>
          <p:pic>
            <p:nvPicPr>
              <p:cNvPr id="7" name="Picture 15" descr="YouTube_icon_block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0513" y="6485187"/>
                <a:ext cx="343275" cy="34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141759" y="6459130"/>
                <a:ext cx="1353449" cy="461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r>
                  <a:rPr lang="en-US" dirty="0" err="1" smtClean="0">
                    <a:latin typeface="Arial"/>
                    <a:cs typeface="Arial"/>
                  </a:rPr>
                  <a:t>NTSAToday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pic>
        <p:nvPicPr>
          <p:cNvPr id="11" name="Picture 19" descr="itsec_ppt_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0" y="1123950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3033713" y="0"/>
            <a:ext cx="5792787" cy="1130300"/>
            <a:chOff x="1564509" y="2502661"/>
            <a:chExt cx="5953689" cy="1162459"/>
          </a:xfrm>
        </p:grpSpPr>
        <p:pic>
          <p:nvPicPr>
            <p:cNvPr id="14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509" y="2510043"/>
              <a:ext cx="5953689" cy="115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727" y="2502661"/>
              <a:ext cx="1868408" cy="112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54" b="-5959"/>
          <a:stretch>
            <a:fillRect/>
          </a:stretch>
        </p:blipFill>
        <p:spPr bwMode="auto">
          <a:xfrm>
            <a:off x="14288" y="-20638"/>
            <a:ext cx="6477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-26988"/>
            <a:ext cx="17367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-25400"/>
            <a:ext cx="11572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2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A22E-E4FE-4FA8-B6EB-F0296EC48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1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CA2D-5989-485C-A423-7626DA804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0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tsec_p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663" y="990600"/>
            <a:ext cx="110077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125" y="0"/>
            <a:ext cx="74168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425" y="6477000"/>
            <a:ext cx="820738" cy="341313"/>
          </a:xfrm>
          <a:prstGeom prst="rect">
            <a:avLst/>
          </a:prstGeom>
        </p:spPr>
        <p:txBody>
          <a:bodyPr/>
          <a:lstStyle>
            <a:lvl1pPr algn="r" eaLnBrk="1" hangingPunct="1">
              <a:defRPr sz="2133" smtClean="0">
                <a:latin typeface="Tahoma" charset="0"/>
              </a:defRPr>
            </a:lvl1pPr>
          </a:lstStyle>
          <a:p>
            <a:pPr>
              <a:defRPr/>
            </a:pPr>
            <a:fld id="{6ECFF314-54D8-4DF1-9778-EEB6B9E5F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0" name="Group 20"/>
          <p:cNvGrpSpPr>
            <a:grpSpLocks/>
          </p:cNvGrpSpPr>
          <p:nvPr/>
        </p:nvGrpSpPr>
        <p:grpSpPr bwMode="auto">
          <a:xfrm>
            <a:off x="47625" y="6461125"/>
            <a:ext cx="1870075" cy="461963"/>
            <a:chOff x="180446" y="6396335"/>
            <a:chExt cx="1401712" cy="461666"/>
          </a:xfrm>
        </p:grpSpPr>
        <p:sp>
          <p:nvSpPr>
            <p:cNvPr id="1035" name="Rectangle 21"/>
            <p:cNvSpPr>
              <a:spLocks noChangeArrowheads="1"/>
            </p:cNvSpPr>
            <p:nvPr/>
          </p:nvSpPr>
          <p:spPr bwMode="auto">
            <a:xfrm>
              <a:off x="466227" y="6396335"/>
              <a:ext cx="1115931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@IITSEC</a:t>
              </a:r>
            </a:p>
          </p:txBody>
        </p:sp>
        <p:pic>
          <p:nvPicPr>
            <p:cNvPr id="1036" name="Picture 22" descr="twitterlogosmall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46" y="6463594"/>
              <a:ext cx="357753" cy="289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3"/>
          <p:cNvGrpSpPr>
            <a:grpSpLocks/>
          </p:cNvGrpSpPr>
          <p:nvPr/>
        </p:nvGrpSpPr>
        <p:grpSpPr bwMode="auto">
          <a:xfrm>
            <a:off x="2084388" y="6459538"/>
            <a:ext cx="2233612" cy="461962"/>
            <a:chOff x="1820513" y="6459130"/>
            <a:chExt cx="1674695" cy="461666"/>
          </a:xfrm>
        </p:grpSpPr>
        <p:pic>
          <p:nvPicPr>
            <p:cNvPr id="1033" name="Picture 24" descr="YouTube_icon_block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513" y="6485187"/>
              <a:ext cx="343275" cy="34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Rectangle 25"/>
            <p:cNvSpPr>
              <a:spLocks noChangeArrowheads="1"/>
            </p:cNvSpPr>
            <p:nvPr/>
          </p:nvSpPr>
          <p:spPr bwMode="auto">
            <a:xfrm>
              <a:off x="2141616" y="6459130"/>
              <a:ext cx="1353592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NTSAToday</a:t>
              </a:r>
            </a:p>
          </p:txBody>
        </p:sp>
      </p:grpSp>
      <p:pic>
        <p:nvPicPr>
          <p:cNvPr id="103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88" y="6445250"/>
            <a:ext cx="4508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65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5613" indent="-45561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89013" indent="-37941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2413" indent="-3032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Arial Narrow" panose="020B0606020202030204" pitchFamily="34" charset="0"/>
          <a:cs typeface="Arial Narrow" panose="020B0606020202030204" pitchFamily="34" charset="0"/>
        </a:defRPr>
      </a:lvl3pPr>
      <a:lvl4pPr marL="2132013" indent="-3032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Arial Narrow" panose="020B0606020202030204" pitchFamily="34" charset="0"/>
          <a:cs typeface="Arial Narrow" panose="020B0606020202030204" pitchFamily="34" charset="0"/>
        </a:defRPr>
      </a:lvl4pPr>
      <a:lvl5pPr marL="2741613" indent="-3032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Arial Narrow" panose="020B0606020202030204" pitchFamily="34" charset="0"/>
          <a:cs typeface="Arial Narrow" panose="020B0606020202030204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wchung@ucf.edu" TargetMode="External"/><Relationship Id="rId4" Type="http://schemas.openxmlformats.org/officeDocument/2006/relationships/hyperlink" Target="http://cyber.ist.ucf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538" y="1858963"/>
            <a:ext cx="10448925" cy="1228725"/>
          </a:xfrm>
        </p:spPr>
        <p:txBody>
          <a:bodyPr/>
          <a:lstStyle/>
          <a:p>
            <a:pPr>
              <a:defRPr/>
            </a:pPr>
            <a:r>
              <a:rPr lang="en-US" dirty="0"/>
              <a:t>Dynamic Trend Detection </a:t>
            </a:r>
            <a:r>
              <a:rPr lang="en-US" dirty="0" smtClean="0"/>
              <a:t>in U.S. Border Security </a:t>
            </a:r>
            <a:r>
              <a:rPr lang="en-US" dirty="0"/>
              <a:t>Social-Media Networks</a:t>
            </a:r>
          </a:p>
        </p:txBody>
      </p:sp>
      <p:sp>
        <p:nvSpPr>
          <p:cNvPr id="512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3575"/>
          </a:xfrm>
        </p:spPr>
        <p:txBody>
          <a:bodyPr/>
          <a:lstStyle/>
          <a:p>
            <a:r>
              <a:rPr lang="en-US" altLang="en-U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Wingyan Chung, </a:t>
            </a:r>
            <a:r>
              <a:rPr lang="en-US" altLang="en-US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BingBing</a:t>
            </a:r>
            <a:r>
              <a:rPr lang="en-US" altLang="en-US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Rao, </a:t>
            </a:r>
            <a:r>
              <a:rPr lang="en-US" altLang="en-US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and </a:t>
            </a:r>
            <a:r>
              <a:rPr lang="en-US" altLang="en-US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Liqiang</a:t>
            </a:r>
            <a:r>
              <a:rPr lang="en-US" altLang="en-US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Wang</a:t>
            </a:r>
          </a:p>
          <a:p>
            <a:r>
              <a:rPr lang="en-US" altLang="en-U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University of Central Florida </a:t>
            </a:r>
          </a:p>
          <a:p>
            <a:endParaRPr lang="en-US" altLang="en-US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endParaRPr lang="en-US" altLang="en-US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56" y="4532312"/>
            <a:ext cx="2626926" cy="1654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8196" y="6178312"/>
            <a:ext cx="339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Acknowledgments:</a:t>
            </a:r>
            <a:r>
              <a:rPr lang="en-US" sz="1200" dirty="0" smtClean="0"/>
              <a:t> Funding support by NSF </a:t>
            </a:r>
            <a:r>
              <a:rPr lang="en-US" sz="1200" dirty="0"/>
              <a:t>CAREER (grant #1622292) and by Intel Corporation (grant #23568271).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-27711"/>
            <a:ext cx="11388436" cy="301005"/>
          </a:xfrm>
        </p:spPr>
        <p:txBody>
          <a:bodyPr/>
          <a:lstStyle/>
          <a:p>
            <a:r>
              <a:rPr lang="en-US" sz="2400" dirty="0"/>
              <a:t>Experimental </a:t>
            </a:r>
            <a:r>
              <a:rPr lang="en-US" sz="2400" dirty="0" smtClean="0"/>
              <a:t>Findings (1): </a:t>
            </a:r>
            <a:r>
              <a:rPr lang="en-US" sz="2400" dirty="0"/>
              <a:t>P</a:t>
            </a:r>
            <a:r>
              <a:rPr lang="en-US" sz="2400" dirty="0" smtClean="0"/>
              <a:t>redicting </a:t>
            </a:r>
            <a:r>
              <a:rPr lang="en-US" sz="2400" dirty="0"/>
              <a:t>agent activities on </a:t>
            </a:r>
            <a:r>
              <a:rPr lang="en-US" sz="2400" dirty="0" smtClean="0"/>
              <a:t>8/10/2013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41565" y="287150"/>
            <a:ext cx="11371373" cy="658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11180185" y="1136073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w=4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80184" y="3287114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54480" y="5320145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w=12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0" y="-1"/>
            <a:ext cx="11305309" cy="306678"/>
          </a:xfrm>
        </p:spPr>
        <p:txBody>
          <a:bodyPr/>
          <a:lstStyle/>
          <a:p>
            <a:r>
              <a:rPr lang="en-US" sz="2400" dirty="0" smtClean="0"/>
              <a:t>Experimental Findings (</a:t>
            </a:r>
            <a:r>
              <a:rPr lang="en-US" sz="2400" dirty="0"/>
              <a:t>2) : Predicting agent activities on </a:t>
            </a:r>
            <a:r>
              <a:rPr lang="en-US" sz="2400" dirty="0" smtClean="0"/>
              <a:t>8/13/2013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46364"/>
            <a:ext cx="11205905" cy="65116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11072764" y="1153115"/>
            <a:ext cx="107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𝛼=.3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72763" y="3304156"/>
            <a:ext cx="107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𝛼=.5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22283" y="5334000"/>
            <a:ext cx="106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𝛼=.7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ccuracy </a:t>
            </a:r>
            <a:r>
              <a:rPr lang="en-US" dirty="0"/>
              <a:t>of NIM (red lines with round dots) increases generally as α increases from 0 to 1. In contrast, the accuracy of EAM (blue lines with square dots) decreases generally as α </a:t>
            </a:r>
            <a:r>
              <a:rPr lang="en-US" dirty="0" smtClean="0"/>
              <a:t>increases.</a:t>
            </a:r>
          </a:p>
          <a:p>
            <a:r>
              <a:rPr lang="en-US" dirty="0"/>
              <a:t>NIM outperformed EAM for all window sizes and α values </a:t>
            </a:r>
            <a:endParaRPr lang="en-US" dirty="0" smtClean="0"/>
          </a:p>
          <a:p>
            <a:r>
              <a:rPr lang="en-US" dirty="0"/>
              <a:t>NIM outperformed EAM based on </a:t>
            </a:r>
            <a:r>
              <a:rPr lang="en-US" i="1" dirty="0"/>
              <a:t>SMAPE</a:t>
            </a:r>
            <a:r>
              <a:rPr lang="en-US" dirty="0"/>
              <a:t> (when </a:t>
            </a:r>
            <a:r>
              <a:rPr lang="en-US" i="1" dirty="0"/>
              <a:t>α</a:t>
            </a:r>
            <a:r>
              <a:rPr lang="en-US" dirty="0"/>
              <a:t> &gt; 0.5) and based on </a:t>
            </a:r>
            <a:r>
              <a:rPr lang="en-US" i="1" dirty="0"/>
              <a:t>RMSE</a:t>
            </a:r>
            <a:r>
              <a:rPr lang="en-US" dirty="0"/>
              <a:t> (when </a:t>
            </a:r>
            <a:r>
              <a:rPr lang="en-US" i="1" dirty="0"/>
              <a:t>α</a:t>
            </a:r>
            <a:r>
              <a:rPr lang="en-US" dirty="0"/>
              <a:t> &gt; 0.6) for all window </a:t>
            </a:r>
            <a:r>
              <a:rPr lang="en-US" dirty="0" smtClean="0"/>
              <a:t>sizes.</a:t>
            </a:r>
          </a:p>
          <a:p>
            <a:r>
              <a:rPr lang="en-US" dirty="0"/>
              <a:t>A</a:t>
            </a:r>
            <a:r>
              <a:rPr lang="en-US" dirty="0" smtClean="0"/>
              <a:t>ccuracies </a:t>
            </a:r>
            <a:r>
              <a:rPr lang="en-US" dirty="0"/>
              <a:t>of both </a:t>
            </a:r>
            <a:r>
              <a:rPr lang="en-US" dirty="0" smtClean="0"/>
              <a:t>models </a:t>
            </a:r>
            <a:r>
              <a:rPr lang="en-US" dirty="0"/>
              <a:t>improve as the window size </a:t>
            </a:r>
            <a:r>
              <a:rPr lang="en-US" dirty="0" smtClean="0"/>
              <a:t>increases.</a:t>
            </a:r>
          </a:p>
          <a:p>
            <a:r>
              <a:rPr lang="en-US" dirty="0"/>
              <a:t>NIM (columns with red solid fill) outperformed EAM (columns with blue slanted line fill) in 12 of the 18 comparisons for </a:t>
            </a:r>
            <a:r>
              <a:rPr lang="en-US" i="1" dirty="0"/>
              <a:t>w</a:t>
            </a:r>
            <a:r>
              <a:rPr lang="en-US" dirty="0"/>
              <a:t> = 8 and </a:t>
            </a:r>
            <a:r>
              <a:rPr lang="en-US" i="1" dirty="0"/>
              <a:t>w</a:t>
            </a:r>
            <a:r>
              <a:rPr lang="en-US" dirty="0"/>
              <a:t> = 12 (especially when </a:t>
            </a:r>
            <a:r>
              <a:rPr lang="en-US" i="1" dirty="0"/>
              <a:t>α</a:t>
            </a:r>
            <a:r>
              <a:rPr lang="en-US" dirty="0">
                <a:sym typeface="Symbol" charset="2"/>
              </a:rPr>
              <a:t></a:t>
            </a:r>
            <a:r>
              <a:rPr lang="en-US" dirty="0"/>
              <a:t> 0.5). </a:t>
            </a:r>
            <a:r>
              <a:rPr lang="en-US" dirty="0" smtClean="0"/>
              <a:t>In </a:t>
            </a:r>
            <a:r>
              <a:rPr lang="en-US" dirty="0"/>
              <a:t>contrast, EAM achieved higher accuracies when </a:t>
            </a:r>
            <a:r>
              <a:rPr lang="en-US" i="1" dirty="0"/>
              <a:t>w</a:t>
            </a:r>
            <a:r>
              <a:rPr lang="en-US" dirty="0"/>
              <a:t> = 4 for all values of </a:t>
            </a:r>
            <a:r>
              <a:rPr lang="en-US" i="1" dirty="0" smtClean="0"/>
              <a:t>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1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NIM’s superior predictive accuracy can be attributed to its flexibility </a:t>
            </a:r>
            <a:r>
              <a:rPr lang="en-US" dirty="0"/>
              <a:t>in modeling link formation and its realistic prediction of future network </a:t>
            </a:r>
            <a:r>
              <a:rPr lang="en-US" dirty="0" smtClean="0"/>
              <a:t>configuration.</a:t>
            </a:r>
          </a:p>
          <a:p>
            <a:r>
              <a:rPr lang="en-US" dirty="0"/>
              <a:t>EAM follows a predefined exponential function to predict network activities, resulting in less accurate prediction when more recent data are </a:t>
            </a:r>
            <a:r>
              <a:rPr lang="en-US" dirty="0" smtClean="0"/>
              <a:t>considered.</a:t>
            </a:r>
          </a:p>
          <a:p>
            <a:r>
              <a:rPr lang="en-US" dirty="0" smtClean="0"/>
              <a:t>The </a:t>
            </a:r>
            <a:r>
              <a:rPr lang="en-US" dirty="0"/>
              <a:t>accurate predictions of network density and link formation by NIM translate to a superior forecast of temporal network activities due to both macroscopic and microscopic assessment of future </a:t>
            </a:r>
            <a:r>
              <a:rPr lang="en-US" dirty="0" smtClean="0"/>
              <a:t>trends.</a:t>
            </a:r>
          </a:p>
          <a:p>
            <a:r>
              <a:rPr lang="en-US" dirty="0"/>
              <a:t>Larger window sizes tend to favor NIM </a:t>
            </a:r>
            <a:r>
              <a:rPr lang="en-US" dirty="0" smtClean="0"/>
              <a:t>significantly.</a:t>
            </a:r>
          </a:p>
          <a:p>
            <a:r>
              <a:rPr lang="en-US" i="1" dirty="0"/>
              <a:t>LMAPE</a:t>
            </a:r>
            <a:r>
              <a:rPr lang="en-US" dirty="0"/>
              <a:t> described network activity trends and distribution the best because its logarithmic function and geometric mean denominator both served to gauge predictive accuracy in an unbiased manner.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0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developed and validated a dynamic network activity model to characterize temporal trends in a large social-media network of interactive human agents. </a:t>
            </a:r>
            <a:endParaRPr lang="en-US" dirty="0" smtClean="0"/>
          </a:p>
          <a:p>
            <a:pPr lvl="1"/>
            <a:r>
              <a:rPr lang="en-US" dirty="0" smtClean="0"/>
              <a:t>Two models were implemented and compared: EAM and NIM.</a:t>
            </a:r>
          </a:p>
          <a:p>
            <a:r>
              <a:rPr lang="en-US" dirty="0"/>
              <a:t>NIM achieved higher predictive accuracy than EAM when emphasis is placed on recent trends (i.e., high </a:t>
            </a:r>
            <a:r>
              <a:rPr lang="en-US" i="1" dirty="0">
                <a:sym typeface="Symbol" charset="2"/>
              </a:rPr>
              <a:t></a:t>
            </a:r>
            <a:r>
              <a:rPr lang="en-US" dirty="0" smtClean="0"/>
              <a:t>). NIM </a:t>
            </a:r>
            <a:r>
              <a:rPr lang="en-US" dirty="0"/>
              <a:t>also has generally less fluctuation in predictive accuracy than EAM across different temporal span of </a:t>
            </a:r>
            <a:r>
              <a:rPr lang="en-US" dirty="0" smtClean="0"/>
              <a:t>networks.</a:t>
            </a:r>
          </a:p>
          <a:p>
            <a:r>
              <a:rPr lang="en-US" dirty="0" smtClean="0"/>
              <a:t>Logarithmic </a:t>
            </a:r>
            <a:r>
              <a:rPr lang="en-US" dirty="0"/>
              <a:t>Median Absolute Percentage Error (</a:t>
            </a:r>
            <a:r>
              <a:rPr lang="en-US" i="1" dirty="0"/>
              <a:t>LMAPE</a:t>
            </a:r>
            <a:r>
              <a:rPr lang="en-US" dirty="0"/>
              <a:t>) </a:t>
            </a:r>
            <a:r>
              <a:rPr lang="en-US" dirty="0" smtClean="0"/>
              <a:t>was </a:t>
            </a:r>
            <a:r>
              <a:rPr lang="en-US" dirty="0"/>
              <a:t>found to provide more intuitive measurement than existing </a:t>
            </a:r>
            <a:r>
              <a:rPr lang="en-US" dirty="0" smtClean="0"/>
              <a:t>metrics.</a:t>
            </a:r>
          </a:p>
          <a:p>
            <a:r>
              <a:rPr lang="en-US" dirty="0" smtClean="0"/>
              <a:t>The research should provide new </a:t>
            </a:r>
            <a:r>
              <a:rPr lang="en-US" dirty="0"/>
              <a:t>approaches and system artifacts for dynamic trend detection in </a:t>
            </a:r>
            <a:r>
              <a:rPr lang="en-US" dirty="0" smtClean="0"/>
              <a:t>SM </a:t>
            </a:r>
            <a:r>
              <a:rPr lang="en-US" dirty="0"/>
              <a:t>networks, reporting new findings of network trend detection, and providing new technical approaches to process large graph-based </a:t>
            </a:r>
            <a:r>
              <a:rPr lang="en-US" dirty="0" smtClean="0"/>
              <a:t>data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3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363" y="4769202"/>
            <a:ext cx="7039611" cy="79533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Thank you!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0"/>
            <a:ext cx="12192000" cy="491744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93820" y="5536628"/>
            <a:ext cx="5643154" cy="1132420"/>
          </a:xfrm>
          <a:prstGeom prst="rect">
            <a:avLst/>
          </a:prstGeom>
        </p:spPr>
        <p:txBody>
          <a:bodyPr vert="horz" lIns="109662" tIns="54832" rIns="109662" bIns="54832" rtlCol="0">
            <a:normAutofit fontScale="85000" lnSpcReduction="10000"/>
          </a:bodyPr>
          <a:lstStyle>
            <a:lvl1pPr marL="455613" indent="-4556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89013" indent="-3794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2413" indent="-3032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Arial Narrow" panose="020B0606020202030204" pitchFamily="34" charset="0"/>
                <a:cs typeface="Arial Narrow" panose="020B0606020202030204" pitchFamily="34" charset="0"/>
              </a:defRPr>
            </a:lvl3pPr>
            <a:lvl4pPr marL="2132013" indent="-3032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Arial Narrow" panose="020B0606020202030204" pitchFamily="34" charset="0"/>
                <a:cs typeface="Arial Narrow" panose="020B0606020202030204" pitchFamily="34" charset="0"/>
              </a:defRPr>
            </a:lvl4pPr>
            <a:lvl5pPr marL="2741613" indent="-3032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Arial Narrow" panose="020B0606020202030204" pitchFamily="34" charset="0"/>
                <a:cs typeface="Arial Narrow" panose="020B0606020202030204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eaLnBrk="1" hangingPunct="1">
              <a:buNone/>
            </a:pPr>
            <a:r>
              <a:rPr lang="en-US" kern="0" dirty="0" smtClean="0"/>
              <a:t>Wingyan Chung, Ph.D.</a:t>
            </a:r>
          </a:p>
          <a:p>
            <a:pPr marL="0" indent="0" algn="r" eaLnBrk="1" hangingPunct="1">
              <a:buNone/>
            </a:pPr>
            <a:r>
              <a:rPr lang="en-US" kern="0" dirty="0" smtClean="0"/>
              <a:t>Email: </a:t>
            </a:r>
            <a:r>
              <a:rPr lang="en-US" kern="0" dirty="0" smtClean="0">
                <a:hlinkClick r:id="rId3"/>
              </a:rPr>
              <a:t>wchung@ucf.edu</a:t>
            </a:r>
            <a:r>
              <a:rPr lang="en-US" kern="0" dirty="0" smtClean="0"/>
              <a:t>; Tel.: (407) 882-1435</a:t>
            </a:r>
            <a:endParaRPr lang="en-US" kern="0" dirty="0"/>
          </a:p>
        </p:txBody>
      </p:sp>
      <p:sp>
        <p:nvSpPr>
          <p:cNvPr id="7" name="Rectangle 6"/>
          <p:cNvSpPr/>
          <p:nvPr/>
        </p:nvSpPr>
        <p:spPr>
          <a:xfrm>
            <a:off x="7022254" y="3067048"/>
            <a:ext cx="216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http://cyber.ist.ucf.edu/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81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397125" y="0"/>
            <a:ext cx="7931150" cy="795338"/>
          </a:xfrm>
        </p:spPr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sz="quarter" idx="11"/>
          </p:nvPr>
        </p:nvSpPr>
        <p:spPr>
          <a:xfrm>
            <a:off x="479425" y="1046163"/>
            <a:ext cx="11250613" cy="5075237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Temporal Models for Dynamic Trend Detection in SM Networks</a:t>
            </a:r>
          </a:p>
          <a:p>
            <a:r>
              <a:rPr lang="en-US" dirty="0" smtClean="0"/>
              <a:t>Model Evaluation</a:t>
            </a:r>
          </a:p>
          <a:p>
            <a:r>
              <a:rPr lang="en-US" dirty="0" smtClean="0"/>
              <a:t>Experimental Findings and Implications</a:t>
            </a:r>
          </a:p>
          <a:p>
            <a:r>
              <a:rPr lang="en-US" dirty="0" smtClean="0"/>
              <a:t>Conclusion</a:t>
            </a:r>
          </a:p>
          <a:p>
            <a:endParaRPr lang="en-US" altLang="en-US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Detecting temporal trends in large networks has strategic importance in many domains </a:t>
            </a:r>
            <a:endParaRPr lang="en-US" dirty="0" smtClean="0"/>
          </a:p>
          <a:p>
            <a:pPr lvl="1"/>
            <a:r>
              <a:rPr lang="en-US" dirty="0" smtClean="0"/>
              <a:t>Intelligence agencies examine organized networks of cyber-criminals to detect activity trends over time.</a:t>
            </a:r>
          </a:p>
          <a:p>
            <a:pPr lvl="1"/>
            <a:r>
              <a:rPr lang="en-US" dirty="0" smtClean="0"/>
              <a:t>E-commerce marketers study customer networks to detect changes in consumer preferences and habits.</a:t>
            </a:r>
          </a:p>
          <a:p>
            <a:pPr lvl="1"/>
            <a:r>
              <a:rPr lang="en-US" dirty="0" smtClean="0"/>
              <a:t>Border security agents analyze network relationships to identify illegal activities.</a:t>
            </a:r>
          </a:p>
          <a:p>
            <a:r>
              <a:rPr lang="en-US" dirty="0"/>
              <a:t>A common feature of these domains is the dynamic nature of the data obtained in their social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Social media has emerged as an important source of intelligence, and is identified as one of three major elements in “the enemy’s battle terrain” (Marble et al.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4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As computational power increases, graph analytics is increasingly used to facilitate complex calculation of graph metrics. </a:t>
            </a:r>
            <a:r>
              <a:rPr lang="en-US" dirty="0" smtClean="0"/>
              <a:t>However, research on dynamic trend detection in social networks is relatively scarce.</a:t>
            </a:r>
          </a:p>
          <a:p>
            <a:r>
              <a:rPr lang="en-US" dirty="0" smtClean="0"/>
              <a:t>This </a:t>
            </a:r>
            <a:r>
              <a:rPr lang="en-US" dirty="0"/>
              <a:t>research addresses the needs to accurately predict user activities in large-scale social networks</a:t>
            </a:r>
            <a:r>
              <a:rPr lang="en-US" dirty="0" smtClean="0"/>
              <a:t>.</a:t>
            </a:r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developed a new dynamic network prediction model that characterizes user interactions as they form relationships over time in </a:t>
            </a:r>
            <a:r>
              <a:rPr lang="en-US" dirty="0" smtClean="0"/>
              <a:t>networks.</a:t>
            </a:r>
          </a:p>
          <a:p>
            <a:pPr lvl="1"/>
            <a:r>
              <a:rPr lang="en-US" dirty="0" smtClean="0"/>
              <a:t>Implemented the model in a distributed computing environment</a:t>
            </a:r>
          </a:p>
          <a:p>
            <a:pPr lvl="1"/>
            <a:r>
              <a:rPr lang="en-US" dirty="0"/>
              <a:t>Conducted experiments using SM data on U.S. border security </a:t>
            </a:r>
            <a:r>
              <a:rPr lang="en-US" dirty="0" smtClean="0"/>
              <a:t>discussion</a:t>
            </a:r>
          </a:p>
          <a:p>
            <a:pPr lvl="2"/>
            <a:r>
              <a:rPr lang="en-US" dirty="0" smtClean="0"/>
              <a:t>SM community </a:t>
            </a:r>
            <a:r>
              <a:rPr lang="en-US" dirty="0"/>
              <a:t>consists of 210,921 human agents who posted 533,246 messages and formed 453,552 links among agents.</a:t>
            </a:r>
            <a:endParaRPr lang="en-US" dirty="0" smtClean="0"/>
          </a:p>
          <a:p>
            <a:pPr lvl="1"/>
            <a:r>
              <a:rPr lang="en-US" dirty="0" smtClean="0"/>
              <a:t>Evaluated the model against a benchmark model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0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Social media analytics</a:t>
            </a:r>
          </a:p>
          <a:p>
            <a:pPr lvl="1"/>
            <a:r>
              <a:rPr lang="en-US" dirty="0" smtClean="0"/>
              <a:t>Sentiment </a:t>
            </a:r>
            <a:r>
              <a:rPr lang="en-US" dirty="0"/>
              <a:t>analysis and emotion extraction are important tools for understanding large amounts of social media </a:t>
            </a:r>
            <a:r>
              <a:rPr lang="en-US" dirty="0" smtClean="0"/>
              <a:t>data.</a:t>
            </a:r>
          </a:p>
          <a:p>
            <a:pPr lvl="1"/>
            <a:r>
              <a:rPr lang="en-US" dirty="0" smtClean="0"/>
              <a:t>Network analysis involves centrality computation, influence identification, and community structure analysis, among others.</a:t>
            </a:r>
          </a:p>
          <a:p>
            <a:pPr lvl="1"/>
            <a:r>
              <a:rPr lang="en-US" dirty="0" smtClean="0"/>
              <a:t>Relevant work includes contagion in SM networks and influence propagation</a:t>
            </a:r>
            <a:endParaRPr lang="en-US" dirty="0"/>
          </a:p>
          <a:p>
            <a:r>
              <a:rPr lang="en-US" dirty="0" smtClean="0"/>
              <a:t>Temporal Network Dynamics</a:t>
            </a:r>
          </a:p>
          <a:p>
            <a:pPr lvl="1"/>
            <a:r>
              <a:rPr lang="en-US" dirty="0" smtClean="0"/>
              <a:t>Influence is modeled as conditional dependence between entity’s current state and previous state based on Markovian assumption (Pan et al. 2012)</a:t>
            </a:r>
          </a:p>
          <a:p>
            <a:pPr lvl="1"/>
            <a:r>
              <a:rPr lang="en-US" dirty="0" smtClean="0"/>
              <a:t>Dynamic network metrics were developed: emergence, persistence (Wei &amp; Carley 2015</a:t>
            </a:r>
            <a:r>
              <a:rPr lang="en-US" dirty="0" smtClean="0"/>
              <a:t>)</a:t>
            </a:r>
          </a:p>
          <a:p>
            <a:r>
              <a:rPr lang="en-US" dirty="0"/>
              <a:t>Technologies for Graph analytics and social network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Models for Dynamic Trend Detection in SM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Model 1</a:t>
            </a:r>
            <a:r>
              <a:rPr lang="en-US" dirty="0"/>
              <a:t>: </a:t>
            </a:r>
            <a:r>
              <a:rPr lang="en-US" dirty="0" smtClean="0"/>
              <a:t>Exponential </a:t>
            </a:r>
            <a:r>
              <a:rPr lang="en-US" dirty="0"/>
              <a:t>Aggregation </a:t>
            </a:r>
            <a:r>
              <a:rPr lang="en-US" dirty="0" smtClean="0"/>
              <a:t>Model (EAM) (Wei &amp; Carley, 2015)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a single exponential smoothing formula to predict </a:t>
            </a:r>
            <a:r>
              <a:rPr lang="en-US" i="1" dirty="0" smtClean="0"/>
              <a:t>A(t+1)</a:t>
            </a:r>
            <a:r>
              <a:rPr lang="en-US" dirty="0" smtClean="0"/>
              <a:t> given </a:t>
            </a:r>
            <a:r>
              <a:rPr lang="en-US" i="1" dirty="0" smtClean="0"/>
              <a:t>A(1), A(2), </a:t>
            </a:r>
            <a:r>
              <a:rPr lang="is-IS" i="1" dirty="0" smtClean="0"/>
              <a:t>…, A(t)</a:t>
            </a:r>
            <a:endParaRPr lang="en-US" i="1" dirty="0" smtClean="0"/>
          </a:p>
          <a:p>
            <a:pPr lvl="1"/>
            <a:r>
              <a:rPr lang="en-US" dirty="0" smtClean="0"/>
              <a:t>Baseline model</a:t>
            </a:r>
            <a:endParaRPr lang="en-US" dirty="0"/>
          </a:p>
          <a:p>
            <a:r>
              <a:rPr lang="en-US" dirty="0" smtClean="0"/>
              <a:t>Model 2: Network Interaction Model with Random Link Formation (NIM)</a:t>
            </a:r>
          </a:p>
          <a:p>
            <a:pPr lvl="1"/>
            <a:r>
              <a:rPr lang="en-US" dirty="0" smtClean="0"/>
              <a:t>Creates </a:t>
            </a:r>
            <a:r>
              <a:rPr lang="en-US" dirty="0"/>
              <a:t>a simulated network of human agents based on the most recent known network configuration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imulates </a:t>
            </a:r>
            <a:r>
              <a:rPr lang="en-US" dirty="0"/>
              <a:t>randomness of agent interaction </a:t>
            </a:r>
            <a:endParaRPr lang="en-US" dirty="0" smtClean="0"/>
          </a:p>
          <a:p>
            <a:pPr lvl="1"/>
            <a:r>
              <a:rPr lang="en-US" dirty="0" smtClean="0"/>
              <a:t>Three Steps</a:t>
            </a:r>
          </a:p>
          <a:p>
            <a:pPr lvl="2"/>
            <a:r>
              <a:rPr lang="en-US" dirty="0" smtClean="0"/>
              <a:t>Initiation of network</a:t>
            </a:r>
          </a:p>
          <a:p>
            <a:pPr lvl="2"/>
            <a:r>
              <a:rPr lang="en-US" dirty="0" smtClean="0"/>
              <a:t>Simulation of network configuration</a:t>
            </a:r>
          </a:p>
          <a:p>
            <a:pPr lvl="2"/>
            <a:r>
              <a:rPr lang="en-US" dirty="0" smtClean="0"/>
              <a:t>Predicting activities of agents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4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Network Interaction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Simulation of Network for time (t+1)</a:t>
            </a:r>
          </a:p>
          <a:p>
            <a:pPr lvl="1"/>
            <a:r>
              <a:rPr lang="en-US" dirty="0" smtClean="0"/>
              <a:t>Derive the network density using single exponential smoothing</a:t>
            </a:r>
          </a:p>
          <a:p>
            <a:pPr lvl="1"/>
            <a:r>
              <a:rPr lang="en-US" dirty="0" smtClean="0"/>
              <a:t>Add or delete agents based on a random interaction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 activities of agents at time (t+1) using </a:t>
            </a:r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</a:p>
          <a:p>
            <a:pPr lvl="1"/>
            <a:r>
              <a:rPr lang="en-US" dirty="0" smtClean="0">
                <a:hlinkClick r:id="" action="ppaction://noaction"/>
              </a:rPr>
              <a:t>See supplementary slide for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123709" cy="6876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0" y="0"/>
            <a:ext cx="7416800" cy="795338"/>
          </a:xfrm>
        </p:spPr>
        <p:txBody>
          <a:bodyPr/>
          <a:lstStyle/>
          <a:p>
            <a:r>
              <a:rPr lang="en-US" dirty="0" smtClean="0"/>
              <a:t>Experimental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23708" y="1115988"/>
            <a:ext cx="5980812" cy="5075237"/>
          </a:xfrm>
        </p:spPr>
        <p:txBody>
          <a:bodyPr/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/>
              <a:t>The community consists of 210,921 human agents who posted 533,246 messages and formed 453,552 links among agents.</a:t>
            </a:r>
          </a:p>
          <a:p>
            <a:pPr lvl="1"/>
            <a:r>
              <a:rPr lang="en-US" dirty="0"/>
              <a:t>Data collected from Twitter during May-August of 2013 (average 4,773 tweets per day) using queries formulated by reviewing relevant literature.</a:t>
            </a:r>
            <a:endParaRPr lang="en-US" dirty="0" smtClean="0"/>
          </a:p>
          <a:p>
            <a:r>
              <a:rPr lang="en-US" dirty="0" smtClean="0"/>
              <a:t>Apache Spark</a:t>
            </a:r>
          </a:p>
          <a:p>
            <a:r>
              <a:rPr lang="en-US" dirty="0" smtClean="0"/>
              <a:t>Model implementation</a:t>
            </a:r>
          </a:p>
          <a:p>
            <a:pPr lvl="1"/>
            <a:r>
              <a:rPr lang="en-US" dirty="0" smtClean="0"/>
              <a:t>Used to predict agent activities at time (t+1)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EAM and NIM were </a:t>
            </a:r>
            <a:r>
              <a:rPr lang="en-US" dirty="0"/>
              <a:t>validated using a social-media community focused on U.S. border and immigration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node in the network represents a user; a link represents an interaction between two users. </a:t>
            </a:r>
            <a:r>
              <a:rPr lang="en-US" dirty="0" smtClean="0"/>
              <a:t>An interaction can be re-tweet, modified-tweet, or targeted-tweet.</a:t>
            </a:r>
          </a:p>
          <a:p>
            <a:r>
              <a:rPr lang="en-US" dirty="0"/>
              <a:t>The BC score </a:t>
            </a:r>
            <a:r>
              <a:rPr lang="en-US" dirty="0" smtClean="0"/>
              <a:t>was used as the “gold standard” </a:t>
            </a:r>
            <a:r>
              <a:rPr lang="en-US" dirty="0"/>
              <a:t>to evaluate our predictive models’ performance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Evaluation Metrics</a:t>
            </a:r>
            <a:endParaRPr lang="en-US" dirty="0"/>
          </a:p>
          <a:p>
            <a:pPr lvl="1"/>
            <a:r>
              <a:rPr lang="en-US" dirty="0" smtClean="0"/>
              <a:t>Root Mean Square Error (RMSE)</a:t>
            </a:r>
            <a:endParaRPr lang="en-US" dirty="0"/>
          </a:p>
          <a:p>
            <a:pPr lvl="1"/>
            <a:r>
              <a:rPr lang="en-US" dirty="0"/>
              <a:t>Symmetric Mean Absolute Percentage </a:t>
            </a:r>
            <a:r>
              <a:rPr lang="en-US" dirty="0" smtClean="0"/>
              <a:t>Error</a:t>
            </a:r>
            <a:endParaRPr lang="en-US" dirty="0"/>
          </a:p>
          <a:p>
            <a:pPr lvl="1"/>
            <a:r>
              <a:rPr lang="en-US" dirty="0"/>
              <a:t>Logarithmic Median Absolute Percentage </a:t>
            </a:r>
            <a:r>
              <a:rPr lang="en-US" dirty="0" smtClean="0"/>
              <a:t>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A22E-E4FE-4FA8-B6EB-F0296EC486A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171537" y="3440795"/>
            <a:ext cx="4895618" cy="109119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729152" y="4531987"/>
            <a:ext cx="5338003" cy="8552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744236" y="5501559"/>
            <a:ext cx="9313679" cy="8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ITSEC 2016 Paper Template.pot [Compatibility Mode]" id="{6AF96ADB-9BDE-454C-9333-559FAE7945D6}" vid="{2CB9A683-39E2-4ADF-9255-85685EA9B2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1124</Words>
  <Application>Microsoft Macintosh PowerPoint</Application>
  <PresentationFormat>Widescreen</PresentationFormat>
  <Paragraphs>114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Narrow</vt:lpstr>
      <vt:lpstr>Symbol</vt:lpstr>
      <vt:lpstr>Tahoma</vt:lpstr>
      <vt:lpstr>Wingdings</vt:lpstr>
      <vt:lpstr>Arial</vt:lpstr>
      <vt:lpstr>Blends</vt:lpstr>
      <vt:lpstr>PowerPoint Presentation</vt:lpstr>
      <vt:lpstr>Outline</vt:lpstr>
      <vt:lpstr>Introduction</vt:lpstr>
      <vt:lpstr>Research Needs</vt:lpstr>
      <vt:lpstr>Related Work</vt:lpstr>
      <vt:lpstr>Temporal Models for Dynamic Trend Detection in SM Networks</vt:lpstr>
      <vt:lpstr>Steps in Network Interaction Model</vt:lpstr>
      <vt:lpstr>Experimental Procedure</vt:lpstr>
      <vt:lpstr>Model Evaluation</vt:lpstr>
      <vt:lpstr>Experimental Findings (1): Predicting agent activities on 8/10/2013</vt:lpstr>
      <vt:lpstr>Experimental Findings (2) : Predicting agent activities on 8/13/2013</vt:lpstr>
      <vt:lpstr>Discussion</vt:lpstr>
      <vt:lpstr>Implications</vt:lpstr>
      <vt:lpstr>Conclusion</vt:lpstr>
      <vt:lpstr>Thank you!</vt:lpstr>
    </vt:vector>
  </TitlesOfParts>
  <Company>The Boeing Company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Biddle, Elizabeth M</dc:creator>
  <cp:lastModifiedBy>Wingyan Chung</cp:lastModifiedBy>
  <cp:revision>61</cp:revision>
  <cp:lastPrinted>1601-01-01T00:00:00Z</cp:lastPrinted>
  <dcterms:created xsi:type="dcterms:W3CDTF">2016-07-26T23:36:10Z</dcterms:created>
  <dcterms:modified xsi:type="dcterms:W3CDTF">2016-11-30T21:27:48Z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